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74AA56"/>
    <a:srgbClr val="2BE8ED"/>
    <a:srgbClr val="14E5EA"/>
    <a:srgbClr val="4664B8"/>
    <a:srgbClr val="EA4714"/>
    <a:srgbClr val="8F601B"/>
    <a:srgbClr val="224B88"/>
    <a:srgbClr val="868424"/>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71" d="100"/>
          <a:sy n="71" d="100"/>
        </p:scale>
        <p:origin x="672"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02-08-2022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2050121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03351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02-08-2022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70680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02-08-2022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991672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90D401-11AA-4CE1-991A-FF7FFDD6EF21}" type="datetimeFigureOut">
              <a:rPr lang="en-IN" smtClean="0"/>
              <a:t>02-08-2022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7688372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90D401-11AA-4CE1-991A-FF7FFDD6EF21}" type="datetimeFigureOut">
              <a:rPr lang="en-IN" smtClean="0"/>
              <a:t>02-08-2022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241760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90D401-11AA-4CE1-991A-FF7FFDD6EF21}" type="datetimeFigureOut">
              <a:rPr lang="en-IN" smtClean="0"/>
              <a:t>02-08-2022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526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02-08-2022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973953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02-08-2022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6147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90D401-11AA-4CE1-991A-FF7FFDD6EF21}" type="datetimeFigureOut">
              <a:rPr lang="en-IN" smtClean="0"/>
              <a:t>02-08-2022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956851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90D401-11AA-4CE1-991A-FF7FFDD6EF21}" type="datetimeFigureOut">
              <a:rPr lang="en-IN" smtClean="0"/>
              <a:t>02-08-2022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53655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90D401-11AA-4CE1-991A-FF7FFDD6EF21}" type="datetimeFigureOut">
              <a:rPr lang="en-IN" smtClean="0"/>
              <a:t>02-08-2022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38770149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id="{D0EAE9E9-6A12-4DE5-9328-F65D30DA5EEA}"/>
              </a:ext>
            </a:extLst>
          </p:cNvPr>
          <p:cNvSpPr txBox="1"/>
          <p:nvPr/>
        </p:nvSpPr>
        <p:spPr>
          <a:xfrm>
            <a:off x="3251200" y="5367722"/>
            <a:ext cx="5994400" cy="861774"/>
          </a:xfrm>
          <a:prstGeom prst="rect">
            <a:avLst/>
          </a:prstGeom>
          <a:noFill/>
        </p:spPr>
        <p:txBody>
          <a:bodyPr wrap="square" rtlCol="0">
            <a:spAutoFit/>
          </a:bodyPr>
          <a:lstStyle/>
          <a:p>
            <a:r>
              <a:rPr lang="en-US" sz="2800" dirty="0">
                <a:solidFill>
                  <a:schemeClr val="accent2">
                    <a:lumMod val="50000"/>
                  </a:schemeClr>
                </a:solidFill>
                <a:latin typeface="Georgia" panose="02040502050405020303" pitchFamily="18" charset="0"/>
              </a:rPr>
              <a:t>Presented By: </a:t>
            </a:r>
            <a:r>
              <a:rPr lang="en-US" sz="3200" dirty="0">
                <a:solidFill>
                  <a:schemeClr val="accent5">
                    <a:lumMod val="50000"/>
                  </a:schemeClr>
                </a:solidFill>
                <a:latin typeface="Georgia" panose="02040502050405020303" pitchFamily="18" charset="0"/>
              </a:rPr>
              <a:t>Prachi Tyagi</a:t>
            </a:r>
            <a:endParaRPr lang="en-IN" sz="3200" dirty="0">
              <a:solidFill>
                <a:schemeClr val="accent5">
                  <a:lumMod val="50000"/>
                </a:schemeClr>
              </a:solidFill>
              <a:latin typeface="Georgia" panose="02040502050405020303" pitchFamily="18" charset="0"/>
            </a:endParaRPr>
          </a:p>
          <a:p>
            <a:endParaRPr lang="en-IN" dirty="0"/>
          </a:p>
        </p:txBody>
      </p:sp>
      <p:sp>
        <p:nvSpPr>
          <p:cNvPr id="2" name="Rectangle 1">
            <a:extLst>
              <a:ext uri="{FF2B5EF4-FFF2-40B4-BE49-F238E27FC236}">
                <a16:creationId xmlns:a16="http://schemas.microsoft.com/office/drawing/2014/main" id="{63F08063-D6E3-48B2-93C9-44A33725EADE}"/>
              </a:ext>
            </a:extLst>
          </p:cNvPr>
          <p:cNvSpPr/>
          <p:nvPr/>
        </p:nvSpPr>
        <p:spPr>
          <a:xfrm>
            <a:off x="2059478" y="158833"/>
            <a:ext cx="8073044"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Georgia" panose="02040502050405020303" pitchFamily="18" charset="0"/>
              </a:rPr>
              <a:t>Presentation On</a:t>
            </a:r>
          </a:p>
          <a:p>
            <a:pPr algn="ctr"/>
            <a:r>
              <a:rPr lang="en-US" sz="5400" dirty="0">
                <a:ln w="0"/>
                <a:effectLst>
                  <a:outerShdw blurRad="38100" dist="19050" dir="2700000" algn="tl" rotWithShape="0">
                    <a:schemeClr val="dk1">
                      <a:alpha val="40000"/>
                    </a:schemeClr>
                  </a:outerShdw>
                </a:effectLst>
                <a:latin typeface="Georgia" panose="02040502050405020303" pitchFamily="18" charset="0"/>
              </a:rPr>
              <a:t>Housing: Price Prediction</a:t>
            </a:r>
            <a:endParaRPr lang="en-IN" sz="5400" dirty="0">
              <a:ln w="0"/>
              <a:effectLst>
                <a:outerShdw blurRad="38100" dist="19050" dir="2700000" algn="tl" rotWithShape="0">
                  <a:schemeClr val="dk1">
                    <a:alpha val="40000"/>
                  </a:schemeClr>
                </a:outerShdw>
              </a:effectLst>
            </a:endParaRPr>
          </a:p>
        </p:txBody>
      </p:sp>
      <p:pic>
        <p:nvPicPr>
          <p:cNvPr id="3074" name="Picture 2" descr="House Price Predicting Analysis. You can find the note book and code… | by  Mohammad Roufa | Medium">
            <a:extLst>
              <a:ext uri="{FF2B5EF4-FFF2-40B4-BE49-F238E27FC236}">
                <a16:creationId xmlns:a16="http://schemas.microsoft.com/office/drawing/2014/main" id="{3BEED4C4-DE11-4021-990D-4FB85C06A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201" y="2023353"/>
            <a:ext cx="5814978" cy="334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292929"/>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000000"/>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1stFlrSF:</a:t>
            </a:r>
            <a:r>
              <a:rPr lang="en-US" b="0" i="0" dirty="0">
                <a:solidFill>
                  <a:srgbClr val="000000"/>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2ndFlrSF:</a:t>
            </a:r>
            <a:r>
              <a:rPr lang="en-US" b="0" i="0" dirty="0">
                <a:solidFill>
                  <a:srgbClr val="000000"/>
                </a:solidFill>
                <a:effectLst/>
                <a:latin typeface="Georgia" panose="02040502050405020303" pitchFamily="18" charset="0"/>
              </a:rPr>
              <a:t> There is a positive correlation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2ndFlrSF. So it is obvious that the sale price increases based on the floors.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GrLivArea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GarageArea</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000000"/>
                </a:solidFill>
                <a:effectLst/>
                <a:latin typeface="Georgia" panose="02040502050405020303" pitchFamily="18" charset="0"/>
              </a:rPr>
              <a:t>beween</a:t>
            </a:r>
            <a:r>
              <a:rPr lang="en-US" b="0" i="0" dirty="0">
                <a:solidFill>
                  <a:srgbClr val="000000"/>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rgbClr val="000000"/>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a:t>
            </a:r>
            <a:r>
              <a:rPr lang="en-US" sz="4400" b="1" dirty="0">
                <a:ln w="0"/>
                <a:effectLst>
                  <a:reflection blurRad="6350" stA="53000" endA="300" endPos="35500" dir="5400000" sy="-90000" algn="bl" rotWithShape="0"/>
                </a:effectLst>
                <a:latin typeface="Book Antiqua" panose="02040602050305030304" pitchFamily="18" charset="0"/>
                <a:ea typeface="Cambria Math" panose="02040503050406030204" pitchFamily="18" charset="0"/>
              </a:rPr>
              <a:t>Index</a:t>
            </a:r>
            <a:endParaRPr lang="en-IN" sz="4400" b="1" dirty="0">
              <a:ln w="0"/>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MSSubClass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is high for the </a:t>
            </a:r>
            <a:r>
              <a:rPr lang="en-US" b="0" i="0" dirty="0" err="1">
                <a:solidFill>
                  <a:srgbClr val="000000"/>
                </a:solidFill>
                <a:effectLst/>
                <a:latin typeface="Georgia" panose="02040502050405020303" pitchFamily="18" charset="0"/>
              </a:rPr>
              <a:t>MSSubClass</a:t>
            </a:r>
            <a:r>
              <a:rPr lang="en-US" b="0" i="0" dirty="0">
                <a:solidFill>
                  <a:srgbClr val="000000"/>
                </a:solidFill>
                <a:effectLst/>
                <a:latin typeface="Georgia" panose="02040502050405020303" pitchFamily="18" charset="0"/>
              </a:rPr>
              <a:t> 60,120 and 20.</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BedroomAbvGr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KitchenAbvGr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TotRmsAbvGrd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000000"/>
                </a:solidFill>
                <a:effectLst/>
                <a:latin typeface="Georgia" panose="02040502050405020303" pitchFamily="18" charset="0"/>
              </a:rPr>
              <a:t>increases</a:t>
            </a:r>
            <a:r>
              <a:rPr lang="en-US" b="0" i="0" dirty="0">
                <a:solidFill>
                  <a:srgbClr val="000000"/>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FullBath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HalfBath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Fireplaces:</a:t>
            </a:r>
            <a:r>
              <a:rPr lang="en-US" b="0" i="0" dirty="0">
                <a:solidFill>
                  <a:srgbClr val="000000"/>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GarageCars</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rgbClr val="000000"/>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SalesPrice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MoSold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MSZoning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Street:</a:t>
            </a:r>
            <a:r>
              <a:rPr lang="en-US" b="0" i="0" dirty="0">
                <a:solidFill>
                  <a:srgbClr val="000000"/>
                </a:solidFill>
                <a:effectLst/>
                <a:latin typeface="Georgia" panose="02040502050405020303" pitchFamily="18" charset="0"/>
              </a:rPr>
              <a:t> By observing the bar plot, it is obvious that the property of house with Paved type of road have high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the </a:t>
            </a:r>
            <a:r>
              <a:rPr lang="en-US" b="0" i="0" dirty="0" err="1">
                <a:solidFill>
                  <a:srgbClr val="000000"/>
                </a:solidFill>
                <a:effectLst/>
                <a:latin typeface="Georgia" panose="02040502050405020303" pitchFamily="18" charset="0"/>
              </a:rPr>
              <a:t>the</a:t>
            </a:r>
            <a:r>
              <a:rPr lang="en-US" b="0" i="0" dirty="0">
                <a:solidFill>
                  <a:srgbClr val="000000"/>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SlaePrice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LotShape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moderately irregular and irregular shape of property have high sale price and houses with </a:t>
            </a:r>
            <a:r>
              <a:rPr lang="en-US" b="0" i="0" dirty="0" err="1">
                <a:solidFill>
                  <a:srgbClr val="000000"/>
                </a:solidFill>
                <a:effectLst/>
                <a:latin typeface="Georgia" panose="02040502050405020303" pitchFamily="18" charset="0"/>
              </a:rPr>
              <a:t>regullar</a:t>
            </a:r>
            <a:r>
              <a:rPr lang="en-US" b="0" i="0" dirty="0">
                <a:solidFill>
                  <a:srgbClr val="000000"/>
                </a:solidFill>
                <a:effectLst/>
                <a:latin typeface="Georgia" panose="02040502050405020303" pitchFamily="18" charset="0"/>
              </a:rPr>
              <a:t> type of property have less sale </a:t>
            </a:r>
            <a:r>
              <a:rPr lang="en-US" b="0" i="0" dirty="0" err="1">
                <a:solidFill>
                  <a:srgbClr val="000000"/>
                </a:solidFill>
                <a:effectLst/>
                <a:latin typeface="Georgia" panose="02040502050405020303" pitchFamily="18" charset="0"/>
              </a:rPr>
              <a:t>peice</a:t>
            </a:r>
            <a:r>
              <a:rPr lang="en-US" b="0" i="0" dirty="0">
                <a:solidFill>
                  <a:srgbClr val="000000"/>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LandContour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LotConfig</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LandSlope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Neighborhood:</a:t>
            </a:r>
            <a:r>
              <a:rPr lang="en-US" b="0" i="0" dirty="0">
                <a:solidFill>
                  <a:srgbClr val="000000"/>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Condition1:</a:t>
            </a:r>
            <a:r>
              <a:rPr lang="en-US" b="0" i="0" dirty="0">
                <a:solidFill>
                  <a:srgbClr val="000000"/>
                </a:solidFill>
                <a:effectLst/>
                <a:latin typeface="Georgia" panose="02040502050405020303" pitchFamily="18" charset="0"/>
              </a:rPr>
              <a:t> The houses having the conditions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Condition2:</a:t>
            </a:r>
            <a:r>
              <a:rPr lang="en-US" b="0" i="0" dirty="0">
                <a:solidFill>
                  <a:srgbClr val="000000"/>
                </a:solidFill>
                <a:effectLst/>
                <a:latin typeface="Georgia" panose="02040502050405020303" pitchFamily="18" charset="0"/>
              </a:rPr>
              <a:t> The houses having the conditions near positive off-site feature park, greenbelt, </a:t>
            </a:r>
            <a:r>
              <a:rPr lang="en-US" b="0" i="0" dirty="0" err="1">
                <a:solidFill>
                  <a:srgbClr val="000000"/>
                </a:solidFill>
                <a:effectLst/>
                <a:latin typeface="Georgia" panose="02040502050405020303" pitchFamily="18" charset="0"/>
              </a:rPr>
              <a:t>etc</a:t>
            </a:r>
            <a:r>
              <a:rPr lang="en-US" b="0" i="0" dirty="0">
                <a:solidFill>
                  <a:srgbClr val="000000"/>
                </a:solidFill>
                <a:effectLst/>
                <a:latin typeface="Georgia" panose="02040502050405020303" pitchFamily="18" charset="0"/>
              </a:rPr>
              <a:t> and adjacent to </a:t>
            </a:r>
            <a:r>
              <a:rPr lang="en-US" b="0" i="0" dirty="0" err="1">
                <a:solidFill>
                  <a:srgbClr val="000000"/>
                </a:solidFill>
                <a:effectLst/>
                <a:latin typeface="Georgia" panose="02040502050405020303" pitchFamily="18" charset="0"/>
              </a:rPr>
              <a:t>postive</a:t>
            </a:r>
            <a:r>
              <a:rPr lang="en-US" b="0" i="0" dirty="0">
                <a:solidFill>
                  <a:srgbClr val="000000"/>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BldgType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HouseStyle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RoofStyle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the roof style Flat, Hip and Shed have high sale price and the houses having </a:t>
            </a:r>
            <a:r>
              <a:rPr lang="en-US" b="0" i="0" dirty="0" err="1">
                <a:solidFill>
                  <a:srgbClr val="000000"/>
                </a:solidFill>
                <a:effectLst/>
                <a:latin typeface="Georgia" panose="02040502050405020303" pitchFamily="18" charset="0"/>
              </a:rPr>
              <a:t>gabrel</a:t>
            </a:r>
            <a:r>
              <a:rPr lang="en-US" b="0" i="0" dirty="0">
                <a:solidFill>
                  <a:srgbClr val="000000"/>
                </a:solidFill>
                <a:effectLst/>
                <a:latin typeface="Georgia" panose="02040502050405020303" pitchFamily="18" charset="0"/>
              </a:rPr>
              <a:t> roof style have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RoofMatl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with Wood Shingles root materials have high sale prices.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Exterior1st:</a:t>
            </a:r>
            <a:r>
              <a:rPr lang="en-US" b="0" i="0" dirty="0">
                <a:solidFill>
                  <a:srgbClr val="000000"/>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Exterior2nd:</a:t>
            </a:r>
            <a:r>
              <a:rPr lang="en-US" b="0" i="0" dirty="0">
                <a:solidFill>
                  <a:srgbClr val="000000"/>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MasVnrType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Foundation:</a:t>
            </a:r>
            <a:r>
              <a:rPr lang="en-US" b="0" i="0" dirty="0">
                <a:solidFill>
                  <a:srgbClr val="000000"/>
                </a:solidFill>
                <a:effectLst/>
                <a:latin typeface="Georgia" panose="02040502050405020303" pitchFamily="18" charset="0"/>
              </a:rPr>
              <a:t> Houses having Poured </a:t>
            </a:r>
            <a:r>
              <a:rPr lang="en-US" b="0" i="0" dirty="0" err="1">
                <a:solidFill>
                  <a:srgbClr val="000000"/>
                </a:solidFill>
                <a:effectLst/>
                <a:latin typeface="Georgia" panose="02040502050405020303" pitchFamily="18" charset="0"/>
              </a:rPr>
              <a:t>Contrete</a:t>
            </a:r>
            <a:r>
              <a:rPr lang="en-US" b="0" i="0" dirty="0">
                <a:solidFill>
                  <a:srgbClr val="000000"/>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BsmtExposure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BsmtFinType1:</a:t>
            </a:r>
            <a:r>
              <a:rPr lang="en-US" b="0" i="0" dirty="0">
                <a:solidFill>
                  <a:srgbClr val="000000"/>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BsmtFinType2:</a:t>
            </a:r>
            <a:r>
              <a:rPr lang="en-US" b="0" i="0" dirty="0">
                <a:solidFill>
                  <a:srgbClr val="000000"/>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Heating:</a:t>
            </a:r>
            <a:r>
              <a:rPr lang="en-US" b="0" i="0" dirty="0">
                <a:solidFill>
                  <a:srgbClr val="000000"/>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CentralAir</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Electrical:</a:t>
            </a:r>
            <a:r>
              <a:rPr lang="en-US" b="0" i="0" dirty="0">
                <a:solidFill>
                  <a:srgbClr val="000000"/>
                </a:solidFill>
                <a:effectLst/>
                <a:latin typeface="Georgia" panose="02040502050405020303" pitchFamily="18" charset="0"/>
              </a:rPr>
              <a:t> Most of the houses having standard circuit breakers &amp; </a:t>
            </a:r>
            <a:r>
              <a:rPr lang="en-US" b="0" i="0" dirty="0" err="1">
                <a:solidFill>
                  <a:srgbClr val="000000"/>
                </a:solidFill>
                <a:effectLst/>
                <a:latin typeface="Georgia" panose="02040502050405020303" pitchFamily="18" charset="0"/>
              </a:rPr>
              <a:t>romex</a:t>
            </a:r>
            <a:r>
              <a:rPr lang="en-US" b="0" i="0" dirty="0">
                <a:solidFill>
                  <a:srgbClr val="000000"/>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Functional:</a:t>
            </a:r>
            <a:r>
              <a:rPr lang="en-US" b="0" i="0" dirty="0">
                <a:solidFill>
                  <a:srgbClr val="000000"/>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FireplaceQu</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built-in garage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GarageFinish</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Garages located inside the house which is got finished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PavedDrive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paved drive ways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SaleType</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SaleCondition</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ExterCond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BsmtCond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rgbClr val="000000"/>
                </a:solidFill>
                <a:effectLst/>
                <a:latin typeface="Georgia" panose="02040502050405020303" pitchFamily="18" charset="0"/>
              </a:rPr>
              <a:t>SalePrice</a:t>
            </a:r>
            <a:r>
              <a:rPr lang="en-US" b="0" i="0" dirty="0">
                <a:solidFill>
                  <a:srgbClr val="000000"/>
                </a:solidFill>
                <a:effectLst/>
                <a:latin typeface="Georgia" panose="02040502050405020303" pitchFamily="18" charset="0"/>
              </a:rPr>
              <a:t> and </a:t>
            </a:r>
            <a:r>
              <a:rPr lang="en-US" b="0" i="0" dirty="0" err="1">
                <a:solidFill>
                  <a:srgbClr val="000000"/>
                </a:solidFill>
                <a:effectLst/>
                <a:latin typeface="Georgia" panose="02040502050405020303" pitchFamily="18" charset="0"/>
              </a:rPr>
              <a:t>OverallQual</a:t>
            </a:r>
            <a:r>
              <a:rPr lang="en-US" b="0" i="0" dirty="0">
                <a:solidFill>
                  <a:srgbClr val="000000"/>
                </a:solidFill>
                <a:effectLst/>
                <a:latin typeface="Georgia" panose="02040502050405020303" pitchFamily="18" charset="0"/>
              </a:rPr>
              <a:t>.</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OverallCond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HeatingQC</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Most of the houses having excellent heating quality and condition have high sale price.</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KitchenQual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excellent quality of the kitchen have high sale price compared to others.</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GarageQual</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The sale price of the house is high for the houses having excellent garage quality.</a:t>
            </a:r>
          </a:p>
          <a:p>
            <a:pPr algn="just"/>
            <a:endParaRPr lang="en-US" b="0" i="0" dirty="0">
              <a:solidFill>
                <a:srgbClr val="000000"/>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000000"/>
                </a:solidFill>
                <a:effectLst/>
                <a:latin typeface="Georgia" panose="02040502050405020303" pitchFamily="18" charset="0"/>
              </a:rPr>
              <a:t>SalePrice</a:t>
            </a:r>
            <a:r>
              <a:rPr lang="en-US" b="1" i="0" dirty="0">
                <a:solidFill>
                  <a:srgbClr val="000000"/>
                </a:solidFill>
                <a:effectLst/>
                <a:latin typeface="Georgia" panose="02040502050405020303" pitchFamily="18" charset="0"/>
              </a:rPr>
              <a:t> vs </a:t>
            </a:r>
            <a:r>
              <a:rPr lang="en-US" b="1" i="0" dirty="0" err="1">
                <a:solidFill>
                  <a:srgbClr val="000000"/>
                </a:solidFill>
                <a:effectLst/>
                <a:latin typeface="Georgia" panose="02040502050405020303" pitchFamily="18" charset="0"/>
              </a:rPr>
              <a:t>GarageCond</a:t>
            </a:r>
            <a:r>
              <a:rPr lang="en-US" b="1" i="0" dirty="0">
                <a:solidFill>
                  <a:srgbClr val="000000"/>
                </a:solidFill>
                <a:effectLst/>
                <a:latin typeface="Georgia" panose="02040502050405020303" pitchFamily="18" charset="0"/>
              </a:rPr>
              <a:t>:</a:t>
            </a:r>
            <a:r>
              <a:rPr lang="en-US" b="0" i="0" dirty="0">
                <a:solidFill>
                  <a:srgbClr val="000000"/>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1230</TotalTime>
  <Words>4438</Words>
  <Application>Microsoft Office PowerPoint</Application>
  <PresentationFormat>Widescreen</PresentationFormat>
  <Paragraphs>287</Paragraphs>
  <Slides>55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Book Antiqua</vt:lpstr>
      <vt:lpstr>Calibri</vt:lpstr>
      <vt:lpstr>Georgia</vt:lpstr>
      <vt:lpstr>Gill Sans MT</vt:lpstr>
      <vt:lpstr>Helvetica Neue</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Dinesh Kumar</cp:lastModifiedBy>
  <cp:revision>80</cp:revision>
  <dcterms:created xsi:type="dcterms:W3CDTF">2021-10-03T06:22:26Z</dcterms:created>
  <dcterms:modified xsi:type="dcterms:W3CDTF">2022-08-02T16:39:29Z</dcterms:modified>
</cp:coreProperties>
</file>